
<file path=[Content_Types].xml><?xml version="1.0" encoding="utf-8"?>
<Types xmlns="http://schemas.openxmlformats.org/package/2006/content-types">
  <Default Extension="xml" ContentType="application/xml"/>
  <Default Extension="jpeg" ContentType="image/jpe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60" r:id="rId4"/>
    <p:sldId id="261" r:id="rId5"/>
    <p:sldId id="258" r:id="rId6"/>
    <p:sldId id="263" r:id="rId7"/>
    <p:sldId id="264" r:id="rId8"/>
    <p:sldId id="266" r:id="rId9"/>
    <p:sldId id="270" r:id="rId10"/>
    <p:sldId id="262" r:id="rId11"/>
    <p:sldId id="271" r:id="rId12"/>
    <p:sldId id="273" r:id="rId13"/>
    <p:sldId id="272" r:id="rId14"/>
    <p:sldId id="267" r:id="rId15"/>
    <p:sldId id="268"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9"/>
    <p:restoredTop sz="96731"/>
  </p:normalViewPr>
  <p:slideViewPr>
    <p:cSldViewPr snapToGrid="0" snapToObjects="1">
      <p:cViewPr>
        <p:scale>
          <a:sx n="96" d="100"/>
          <a:sy n="96" d="100"/>
        </p:scale>
        <p:origin x="1144" y="1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E19F26-7C76-DA4A-8087-8057C86A4A3D}" type="datetimeFigureOut">
              <a:rPr lang="en-US" smtClean="0"/>
              <a:t>12/12/19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88F5D9-23ED-FD43-8C51-2BF1ACE2C49D}" type="slidenum">
              <a:rPr lang="en-US" smtClean="0"/>
              <a:t>‹#›</a:t>
            </a:fld>
            <a:endParaRPr lang="en-US"/>
          </a:p>
        </p:txBody>
      </p:sp>
    </p:spTree>
    <p:extLst>
      <p:ext uri="{BB962C8B-B14F-4D97-AF65-F5344CB8AC3E}">
        <p14:creationId xmlns:p14="http://schemas.microsoft.com/office/powerpoint/2010/main" val="1016048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Largest artificial</a:t>
            </a:r>
            <a:r>
              <a:rPr lang="en-US" baseline="0" dirty="0" smtClean="0"/>
              <a:t> explosion at the time, and remained the largest until the trinity test.</a:t>
            </a:r>
            <a:endParaRPr lang="en-US" dirty="0"/>
          </a:p>
        </p:txBody>
      </p:sp>
      <p:sp>
        <p:nvSpPr>
          <p:cNvPr id="4" name="Slide Number Placeholder 3"/>
          <p:cNvSpPr>
            <a:spLocks noGrp="1"/>
          </p:cNvSpPr>
          <p:nvPr>
            <p:ph type="sldNum" sz="quarter" idx="10"/>
          </p:nvPr>
        </p:nvSpPr>
        <p:spPr/>
        <p:txBody>
          <a:bodyPr/>
          <a:lstStyle/>
          <a:p>
            <a:fld id="{AA88F5D9-23ED-FD43-8C51-2BF1ACE2C49D}" type="slidenum">
              <a:rPr lang="en-US" smtClean="0"/>
              <a:t>2</a:t>
            </a:fld>
            <a:endParaRPr lang="en-US"/>
          </a:p>
        </p:txBody>
      </p:sp>
    </p:spTree>
    <p:extLst>
      <p:ext uri="{BB962C8B-B14F-4D97-AF65-F5344CB8AC3E}">
        <p14:creationId xmlns:p14="http://schemas.microsoft.com/office/powerpoint/2010/main" val="1423464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trinity test was nuclear</a:t>
            </a:r>
            <a:r>
              <a:rPr lang="en-US" baseline="0" dirty="0" smtClean="0"/>
              <a:t> - the Halifax explosion is still one of the largest </a:t>
            </a:r>
            <a:r>
              <a:rPr lang="en-US" baseline="0" dirty="0" err="1" smtClean="0"/>
              <a:t>artifical</a:t>
            </a:r>
            <a:r>
              <a:rPr lang="en-US" baseline="0" dirty="0" smtClean="0"/>
              <a:t> non-nuclear explosions to date</a:t>
            </a:r>
            <a:endParaRPr lang="en-US" dirty="0"/>
          </a:p>
        </p:txBody>
      </p:sp>
      <p:sp>
        <p:nvSpPr>
          <p:cNvPr id="4" name="Slide Number Placeholder 3"/>
          <p:cNvSpPr>
            <a:spLocks noGrp="1"/>
          </p:cNvSpPr>
          <p:nvPr>
            <p:ph type="sldNum" sz="quarter" idx="10"/>
          </p:nvPr>
        </p:nvSpPr>
        <p:spPr/>
        <p:txBody>
          <a:bodyPr/>
          <a:lstStyle/>
          <a:p>
            <a:fld id="{AA88F5D9-23ED-FD43-8C51-2BF1ACE2C49D}" type="slidenum">
              <a:rPr lang="en-US" smtClean="0"/>
              <a:t>3</a:t>
            </a:fld>
            <a:endParaRPr lang="en-US"/>
          </a:p>
        </p:txBody>
      </p:sp>
    </p:spTree>
    <p:extLst>
      <p:ext uri="{BB962C8B-B14F-4D97-AF65-F5344CB8AC3E}">
        <p14:creationId xmlns:p14="http://schemas.microsoft.com/office/powerpoint/2010/main" val="2090964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 Halifax</a:t>
            </a:r>
            <a:r>
              <a:rPr lang="en-US" baseline="0" dirty="0" smtClean="0"/>
              <a:t> explosion </a:t>
            </a:r>
            <a:r>
              <a:rPr lang="en-US" dirty="0" smtClean="0"/>
              <a:t>test</a:t>
            </a:r>
            <a:r>
              <a:rPr lang="en-US" baseline="0" dirty="0" smtClean="0"/>
              <a:t> was still much smaller than even early nuclear tests.</a:t>
            </a:r>
            <a:endParaRPr lang="en-US" dirty="0"/>
          </a:p>
        </p:txBody>
      </p:sp>
      <p:sp>
        <p:nvSpPr>
          <p:cNvPr id="4" name="Slide Number Placeholder 3"/>
          <p:cNvSpPr>
            <a:spLocks noGrp="1"/>
          </p:cNvSpPr>
          <p:nvPr>
            <p:ph type="sldNum" sz="quarter" idx="10"/>
          </p:nvPr>
        </p:nvSpPr>
        <p:spPr/>
        <p:txBody>
          <a:bodyPr/>
          <a:lstStyle/>
          <a:p>
            <a:fld id="{AA88F5D9-23ED-FD43-8C51-2BF1ACE2C49D}" type="slidenum">
              <a:rPr lang="en-US" smtClean="0"/>
              <a:t>4</a:t>
            </a:fld>
            <a:endParaRPr lang="en-US"/>
          </a:p>
        </p:txBody>
      </p:sp>
    </p:spTree>
    <p:extLst>
      <p:ext uri="{BB962C8B-B14F-4D97-AF65-F5344CB8AC3E}">
        <p14:creationId xmlns:p14="http://schemas.microsoft.com/office/powerpoint/2010/main" val="1088459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0E1D79-C54E-AE48-AB55-164394A0B227}" type="datetimeFigureOut">
              <a:rPr lang="en-US" smtClean="0"/>
              <a:t>12/12/19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DA8BB5-A143-454F-90A2-F597457607C6}" type="slidenum">
              <a:rPr lang="en-US" smtClean="0"/>
              <a:t>‹#›</a:t>
            </a:fld>
            <a:endParaRPr lang="en-US"/>
          </a:p>
        </p:txBody>
      </p:sp>
    </p:spTree>
    <p:extLst>
      <p:ext uri="{BB962C8B-B14F-4D97-AF65-F5344CB8AC3E}">
        <p14:creationId xmlns:p14="http://schemas.microsoft.com/office/powerpoint/2010/main" val="595657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0E1D79-C54E-AE48-AB55-164394A0B227}" type="datetimeFigureOut">
              <a:rPr lang="en-US" smtClean="0"/>
              <a:t>12/12/19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DA8BB5-A143-454F-90A2-F597457607C6}" type="slidenum">
              <a:rPr lang="en-US" smtClean="0"/>
              <a:t>‹#›</a:t>
            </a:fld>
            <a:endParaRPr lang="en-US"/>
          </a:p>
        </p:txBody>
      </p:sp>
    </p:spTree>
    <p:extLst>
      <p:ext uri="{BB962C8B-B14F-4D97-AF65-F5344CB8AC3E}">
        <p14:creationId xmlns:p14="http://schemas.microsoft.com/office/powerpoint/2010/main" val="1691971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0E1D79-C54E-AE48-AB55-164394A0B227}" type="datetimeFigureOut">
              <a:rPr lang="en-US" smtClean="0"/>
              <a:t>12/12/19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DA8BB5-A143-454F-90A2-F597457607C6}" type="slidenum">
              <a:rPr lang="en-US" smtClean="0"/>
              <a:t>‹#›</a:t>
            </a:fld>
            <a:endParaRPr lang="en-US"/>
          </a:p>
        </p:txBody>
      </p:sp>
    </p:spTree>
    <p:extLst>
      <p:ext uri="{BB962C8B-B14F-4D97-AF65-F5344CB8AC3E}">
        <p14:creationId xmlns:p14="http://schemas.microsoft.com/office/powerpoint/2010/main" val="2136265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0E1D79-C54E-AE48-AB55-164394A0B227}" type="datetimeFigureOut">
              <a:rPr lang="en-US" smtClean="0"/>
              <a:t>12/12/19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DA8BB5-A143-454F-90A2-F597457607C6}" type="slidenum">
              <a:rPr lang="en-US" smtClean="0"/>
              <a:t>‹#›</a:t>
            </a:fld>
            <a:endParaRPr lang="en-US"/>
          </a:p>
        </p:txBody>
      </p:sp>
    </p:spTree>
    <p:extLst>
      <p:ext uri="{BB962C8B-B14F-4D97-AF65-F5344CB8AC3E}">
        <p14:creationId xmlns:p14="http://schemas.microsoft.com/office/powerpoint/2010/main" val="1789348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0E1D79-C54E-AE48-AB55-164394A0B227}" type="datetimeFigureOut">
              <a:rPr lang="en-US" smtClean="0"/>
              <a:t>12/12/19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DA8BB5-A143-454F-90A2-F597457607C6}" type="slidenum">
              <a:rPr lang="en-US" smtClean="0"/>
              <a:t>‹#›</a:t>
            </a:fld>
            <a:endParaRPr lang="en-US"/>
          </a:p>
        </p:txBody>
      </p:sp>
    </p:spTree>
    <p:extLst>
      <p:ext uri="{BB962C8B-B14F-4D97-AF65-F5344CB8AC3E}">
        <p14:creationId xmlns:p14="http://schemas.microsoft.com/office/powerpoint/2010/main" val="226994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0E1D79-C54E-AE48-AB55-164394A0B227}" type="datetimeFigureOut">
              <a:rPr lang="en-US" smtClean="0"/>
              <a:t>12/12/19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DA8BB5-A143-454F-90A2-F597457607C6}" type="slidenum">
              <a:rPr lang="en-US" smtClean="0"/>
              <a:t>‹#›</a:t>
            </a:fld>
            <a:endParaRPr lang="en-US"/>
          </a:p>
        </p:txBody>
      </p:sp>
    </p:spTree>
    <p:extLst>
      <p:ext uri="{BB962C8B-B14F-4D97-AF65-F5344CB8AC3E}">
        <p14:creationId xmlns:p14="http://schemas.microsoft.com/office/powerpoint/2010/main" val="117298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0E1D79-C54E-AE48-AB55-164394A0B227}" type="datetimeFigureOut">
              <a:rPr lang="en-US" smtClean="0"/>
              <a:t>12/12/19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DA8BB5-A143-454F-90A2-F597457607C6}" type="slidenum">
              <a:rPr lang="en-US" smtClean="0"/>
              <a:t>‹#›</a:t>
            </a:fld>
            <a:endParaRPr lang="en-US"/>
          </a:p>
        </p:txBody>
      </p:sp>
    </p:spTree>
    <p:extLst>
      <p:ext uri="{BB962C8B-B14F-4D97-AF65-F5344CB8AC3E}">
        <p14:creationId xmlns:p14="http://schemas.microsoft.com/office/powerpoint/2010/main" val="42037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0E1D79-C54E-AE48-AB55-164394A0B227}" type="datetimeFigureOut">
              <a:rPr lang="en-US" smtClean="0"/>
              <a:t>12/12/19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DA8BB5-A143-454F-90A2-F597457607C6}" type="slidenum">
              <a:rPr lang="en-US" smtClean="0"/>
              <a:t>‹#›</a:t>
            </a:fld>
            <a:endParaRPr lang="en-US"/>
          </a:p>
        </p:txBody>
      </p:sp>
    </p:spTree>
    <p:extLst>
      <p:ext uri="{BB962C8B-B14F-4D97-AF65-F5344CB8AC3E}">
        <p14:creationId xmlns:p14="http://schemas.microsoft.com/office/powerpoint/2010/main" val="42384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0E1D79-C54E-AE48-AB55-164394A0B227}" type="datetimeFigureOut">
              <a:rPr lang="en-US" smtClean="0"/>
              <a:t>12/12/19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DA8BB5-A143-454F-90A2-F597457607C6}" type="slidenum">
              <a:rPr lang="en-US" smtClean="0"/>
              <a:t>‹#›</a:t>
            </a:fld>
            <a:endParaRPr lang="en-US"/>
          </a:p>
        </p:txBody>
      </p:sp>
    </p:spTree>
    <p:extLst>
      <p:ext uri="{BB962C8B-B14F-4D97-AF65-F5344CB8AC3E}">
        <p14:creationId xmlns:p14="http://schemas.microsoft.com/office/powerpoint/2010/main" val="1542548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0E1D79-C54E-AE48-AB55-164394A0B227}" type="datetimeFigureOut">
              <a:rPr lang="en-US" smtClean="0"/>
              <a:t>12/12/19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DA8BB5-A143-454F-90A2-F597457607C6}" type="slidenum">
              <a:rPr lang="en-US" smtClean="0"/>
              <a:t>‹#›</a:t>
            </a:fld>
            <a:endParaRPr lang="en-US"/>
          </a:p>
        </p:txBody>
      </p:sp>
    </p:spTree>
    <p:extLst>
      <p:ext uri="{BB962C8B-B14F-4D97-AF65-F5344CB8AC3E}">
        <p14:creationId xmlns:p14="http://schemas.microsoft.com/office/powerpoint/2010/main" val="1197380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0E1D79-C54E-AE48-AB55-164394A0B227}" type="datetimeFigureOut">
              <a:rPr lang="en-US" smtClean="0"/>
              <a:t>12/12/19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DA8BB5-A143-454F-90A2-F597457607C6}" type="slidenum">
              <a:rPr lang="en-US" smtClean="0"/>
              <a:t>‹#›</a:t>
            </a:fld>
            <a:endParaRPr lang="en-US"/>
          </a:p>
        </p:txBody>
      </p:sp>
    </p:spTree>
    <p:extLst>
      <p:ext uri="{BB962C8B-B14F-4D97-AF65-F5344CB8AC3E}">
        <p14:creationId xmlns:p14="http://schemas.microsoft.com/office/powerpoint/2010/main" val="3093117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0E1D79-C54E-AE48-AB55-164394A0B227}" type="datetimeFigureOut">
              <a:rPr lang="en-US" smtClean="0"/>
              <a:t>12/12/19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A8BB5-A143-454F-90A2-F597457607C6}" type="slidenum">
              <a:rPr lang="en-US" smtClean="0"/>
              <a:t>‹#›</a:t>
            </a:fld>
            <a:endParaRPr lang="en-US"/>
          </a:p>
        </p:txBody>
      </p:sp>
    </p:spTree>
    <p:extLst>
      <p:ext uri="{BB962C8B-B14F-4D97-AF65-F5344CB8AC3E}">
        <p14:creationId xmlns:p14="http://schemas.microsoft.com/office/powerpoint/2010/main" val="1704529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en.wikipedia.org/wiki/Nuclear_weapon_yield#cite_note-pakfas-1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Halifax Explosion</a:t>
            </a:r>
            <a:endParaRPr lang="en-US" dirty="0"/>
          </a:p>
        </p:txBody>
      </p:sp>
      <p:sp>
        <p:nvSpPr>
          <p:cNvPr id="3" name="Subtitle 2"/>
          <p:cNvSpPr>
            <a:spLocks noGrp="1"/>
          </p:cNvSpPr>
          <p:nvPr>
            <p:ph type="subTitle" idx="1"/>
          </p:nvPr>
        </p:nvSpPr>
        <p:spPr/>
        <p:txBody>
          <a:bodyPr/>
          <a:lstStyle/>
          <a:p>
            <a:r>
              <a:rPr lang="en-US" dirty="0"/>
              <a:t>6 December </a:t>
            </a:r>
            <a:r>
              <a:rPr lang="en-US" dirty="0" smtClean="0"/>
              <a:t>1917</a:t>
            </a:r>
            <a:endParaRPr lang="en-US" dirty="0"/>
          </a:p>
        </p:txBody>
      </p:sp>
    </p:spTree>
    <p:extLst>
      <p:ext uri="{BB962C8B-B14F-4D97-AF65-F5344CB8AC3E}">
        <p14:creationId xmlns:p14="http://schemas.microsoft.com/office/powerpoint/2010/main" val="4419543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Nearly all structures within an 800-metre (half-mile) radius, including the community of Richmond, were obliterated.</a:t>
            </a:r>
          </a:p>
        </p:txBody>
      </p:sp>
    </p:spTree>
    <p:extLst>
      <p:ext uri="{BB962C8B-B14F-4D97-AF65-F5344CB8AC3E}">
        <p14:creationId xmlns:p14="http://schemas.microsoft.com/office/powerpoint/2010/main" val="14744632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5633002" cy="6879521"/>
          </a:xfrm>
          <a:prstGeom prst="rect">
            <a:avLst/>
          </a:prstGeom>
        </p:spPr>
      </p:pic>
      <p:pic>
        <p:nvPicPr>
          <p:cNvPr id="6" name="Picture 5"/>
          <p:cNvPicPr>
            <a:picLocks noChangeAspect="1"/>
          </p:cNvPicPr>
          <p:nvPr/>
        </p:nvPicPr>
        <p:blipFill>
          <a:blip r:embed="rId3"/>
          <a:stretch>
            <a:fillRect/>
          </a:stretch>
        </p:blipFill>
        <p:spPr>
          <a:xfrm>
            <a:off x="5633001" y="-19571"/>
            <a:ext cx="4345885" cy="6899092"/>
          </a:xfrm>
          <a:prstGeom prst="rect">
            <a:avLst/>
          </a:prstGeom>
        </p:spPr>
      </p:pic>
    </p:spTree>
    <p:extLst>
      <p:ext uri="{BB962C8B-B14F-4D97-AF65-F5344CB8AC3E}">
        <p14:creationId xmlns:p14="http://schemas.microsoft.com/office/powerpoint/2010/main" val="15651224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33375" y="0"/>
            <a:ext cx="11525250" cy="6858000"/>
          </a:xfrm>
          <a:prstGeom prst="rect">
            <a:avLst/>
          </a:prstGeom>
        </p:spPr>
      </p:pic>
    </p:spTree>
    <p:extLst>
      <p:ext uri="{BB962C8B-B14F-4D97-AF65-F5344CB8AC3E}">
        <p14:creationId xmlns:p14="http://schemas.microsoft.com/office/powerpoint/2010/main" val="1924469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757" y="0"/>
            <a:ext cx="12231757" cy="6874247"/>
          </a:xfrm>
          <a:prstGeom prst="rect">
            <a:avLst/>
          </a:prstGeom>
        </p:spPr>
      </p:pic>
    </p:spTree>
    <p:extLst>
      <p:ext uri="{BB962C8B-B14F-4D97-AF65-F5344CB8AC3E}">
        <p14:creationId xmlns:p14="http://schemas.microsoft.com/office/powerpoint/2010/main" val="7519529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Destruction and loss of life</a:t>
            </a:r>
            <a:endParaRPr lang="en-US" dirty="0"/>
          </a:p>
        </p:txBody>
      </p:sp>
      <p:sp>
        <p:nvSpPr>
          <p:cNvPr id="3" name="Content Placeholder 2"/>
          <p:cNvSpPr>
            <a:spLocks noGrp="1"/>
          </p:cNvSpPr>
          <p:nvPr>
            <p:ph idx="1"/>
          </p:nvPr>
        </p:nvSpPr>
        <p:spPr/>
        <p:txBody>
          <a:bodyPr>
            <a:normAutofit fontScale="92500" lnSpcReduction="20000"/>
          </a:bodyPr>
          <a:lstStyle/>
          <a:p>
            <a:pPr marL="0" indent="0">
              <a:lnSpc>
                <a:spcPct val="110000"/>
              </a:lnSpc>
              <a:buNone/>
            </a:pPr>
            <a:r>
              <a:rPr lang="en-US" dirty="0" smtClean="0"/>
              <a:t>The exact number killed by the disaster is unknown. An official database compiled in 2002 by the Nova Scotia Archives and Records Management, identified 1,950 victims. As many as 1,600 people died immediately in the blast, tsunami, and collapse of buildings. The last body, a caretaker killed at the Exhibition Grounds, was not recovered until the summer of 1919. </a:t>
            </a:r>
          </a:p>
          <a:p>
            <a:pPr marL="0" indent="0">
              <a:lnSpc>
                <a:spcPct val="110000"/>
              </a:lnSpc>
              <a:buNone/>
            </a:pPr>
            <a:r>
              <a:rPr lang="en-US" dirty="0" smtClean="0"/>
              <a:t>An additional 9,000 were injured, 1630 homes destroyed in the explosion and fires, and another 12,000 damaged. Roughly 6,000 people were left homeless and 25,000 had insufficient shelter. The city's industrial sector was in large part gone, with many workers among the casualties and the dockyard heavily damaged.</a:t>
            </a:r>
            <a:br>
              <a:rPr lang="en-US" dirty="0" smtClean="0"/>
            </a:br>
            <a:endParaRPr lang="en-US" dirty="0"/>
          </a:p>
        </p:txBody>
      </p:sp>
    </p:spTree>
    <p:extLst>
      <p:ext uri="{BB962C8B-B14F-4D97-AF65-F5344CB8AC3E}">
        <p14:creationId xmlns:p14="http://schemas.microsoft.com/office/powerpoint/2010/main" val="15840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Legacy</a:t>
            </a:r>
            <a:endParaRPr lang="en-US" dirty="0"/>
          </a:p>
        </p:txBody>
      </p:sp>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smtClean="0"/>
              <a:t>The Halifax Explosion was one of the largest artificial non-nuclear explosions. An extensive comparison of 130 major explosions by Halifax historian Jay White in 1994 concluded that "Halifax </a:t>
            </a:r>
            <a:r>
              <a:rPr lang="en-US" dirty="0" err="1" smtClean="0"/>
              <a:t>Harbour</a:t>
            </a:r>
            <a:r>
              <a:rPr lang="en-US" dirty="0" smtClean="0"/>
              <a:t> remains unchallenged in overall magnitude as long as five criteria are considered together: number of casualties, force of blast, radius of devastation, quantity of explosive material, and total value of property destroyed.”</a:t>
            </a:r>
          </a:p>
          <a:p>
            <a:pPr marL="0" indent="0">
              <a:lnSpc>
                <a:spcPct val="120000"/>
              </a:lnSpc>
              <a:spcBef>
                <a:spcPts val="0"/>
              </a:spcBef>
              <a:buNone/>
            </a:pPr>
            <a:endParaRPr lang="en-US" dirty="0"/>
          </a:p>
          <a:p>
            <a:pPr marL="0" indent="0">
              <a:lnSpc>
                <a:spcPct val="120000"/>
              </a:lnSpc>
              <a:spcBef>
                <a:spcPts val="0"/>
              </a:spcBef>
              <a:buNone/>
            </a:pPr>
            <a:r>
              <a:rPr lang="en-US" dirty="0" smtClean="0"/>
              <a:t>For many years afterward, the Halifax Explosion was the standard by which all large blasts were measured. For instance, in its report on the atomic bombing of Hiroshima, Time wrote that the explosive power of the Little Boy bomb was seven times that of the Halifax Explosion.</a:t>
            </a:r>
          </a:p>
          <a:p>
            <a:pPr marL="0" indent="0">
              <a:lnSpc>
                <a:spcPct val="120000"/>
              </a:lnSpc>
              <a:spcBef>
                <a:spcPts val="0"/>
              </a:spcBef>
              <a:buNone/>
            </a:pPr>
            <a:r>
              <a:rPr lang="en-US" dirty="0" smtClean="0"/>
              <a:t/>
            </a:r>
            <a:br>
              <a:rPr lang="en-US" dirty="0" smtClean="0"/>
            </a:br>
            <a:endParaRPr lang="en-US" dirty="0"/>
          </a:p>
        </p:txBody>
      </p:sp>
    </p:spTree>
    <p:extLst>
      <p:ext uri="{BB962C8B-B14F-4D97-AF65-F5344CB8AC3E}">
        <p14:creationId xmlns:p14="http://schemas.microsoft.com/office/powerpoint/2010/main" val="11001597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Legacy</a:t>
            </a:r>
            <a:endParaRPr lang="en-US" dirty="0"/>
          </a:p>
        </p:txBody>
      </p:sp>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smtClean="0"/>
              <a:t>The many eye injuries resulting from the disaster led to better understanding on the part of physicians of how to care for damaged eyes, and "with the recently formed Canadian National Institute for the Blind, Halifax became internationally known as a centre for care for the blind", according to Dalhousie University professor Victoria Allen. </a:t>
            </a:r>
          </a:p>
          <a:p>
            <a:pPr marL="0" indent="0">
              <a:lnSpc>
                <a:spcPct val="120000"/>
              </a:lnSpc>
              <a:spcBef>
                <a:spcPts val="0"/>
              </a:spcBef>
              <a:buNone/>
            </a:pPr>
            <a:endParaRPr lang="en-US" dirty="0"/>
          </a:p>
          <a:p>
            <a:pPr marL="0" indent="0">
              <a:lnSpc>
                <a:spcPct val="120000"/>
              </a:lnSpc>
              <a:spcBef>
                <a:spcPts val="0"/>
              </a:spcBef>
              <a:buNone/>
            </a:pPr>
            <a:r>
              <a:rPr lang="en-US" dirty="0" smtClean="0"/>
              <a:t>The lack of coordinated pediatric care in such a disaster was also noted by William Ladd, a surgeon from Boston who had arrived to help. His insights from the explosion are generally credited with inspiring him to pioneer the specialty of pediatric surgery in North America. The Halifax Explosion also inspired a series of health reforms, including around public sanitation and maternity care.</a:t>
            </a:r>
            <a:endParaRPr lang="en-US" dirty="0"/>
          </a:p>
        </p:txBody>
      </p:sp>
    </p:spTree>
    <p:extLst>
      <p:ext uri="{BB962C8B-B14F-4D97-AF65-F5344CB8AC3E}">
        <p14:creationId xmlns:p14="http://schemas.microsoft.com/office/powerpoint/2010/main" val="6485559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93800"/>
            <a:ext cx="9144000" cy="2387600"/>
          </a:xfrm>
        </p:spPr>
        <p:txBody>
          <a:bodyPr>
            <a:normAutofit/>
          </a:bodyPr>
          <a:lstStyle/>
          <a:p>
            <a:r>
              <a:rPr lang="en-US" dirty="0" smtClean="0"/>
              <a:t>Halifax Explosion</a:t>
            </a:r>
            <a:endParaRPr lang="en-US" dirty="0"/>
          </a:p>
        </p:txBody>
      </p:sp>
      <p:sp>
        <p:nvSpPr>
          <p:cNvPr id="3" name="Subtitle 2"/>
          <p:cNvSpPr>
            <a:spLocks noGrp="1"/>
          </p:cNvSpPr>
          <p:nvPr>
            <p:ph type="subTitle" idx="1"/>
          </p:nvPr>
        </p:nvSpPr>
        <p:spPr>
          <a:xfrm>
            <a:off x="1271752" y="1300272"/>
            <a:ext cx="9144000" cy="5142570"/>
          </a:xfrm>
        </p:spPr>
        <p:txBody>
          <a:bodyPr>
            <a:normAutofit/>
          </a:bodyPr>
          <a:lstStyle/>
          <a:p>
            <a:pPr algn="l">
              <a:lnSpc>
                <a:spcPct val="120000"/>
              </a:lnSpc>
            </a:pPr>
            <a:r>
              <a:rPr lang="en-US" dirty="0" smtClean="0"/>
              <a:t>A maritime disaster in Halifax, Nova Scotia, Canada</a:t>
            </a:r>
          </a:p>
          <a:p>
            <a:pPr algn="l">
              <a:lnSpc>
                <a:spcPct val="120000"/>
              </a:lnSpc>
            </a:pPr>
            <a:r>
              <a:rPr lang="en-US" dirty="0"/>
              <a:t>M</a:t>
            </a:r>
            <a:r>
              <a:rPr lang="en-US" dirty="0" smtClean="0"/>
              <a:t>orning of 6 December 1917. </a:t>
            </a:r>
          </a:p>
          <a:p>
            <a:pPr algn="l">
              <a:lnSpc>
                <a:spcPct val="120000"/>
              </a:lnSpc>
            </a:pPr>
            <a:r>
              <a:rPr lang="en-US" dirty="0" smtClean="0"/>
              <a:t>The Norwegian vessel SS Imo collided with SS Mont-Blanc, a French cargo ship laden with high explosives.</a:t>
            </a:r>
          </a:p>
          <a:p>
            <a:pPr algn="l">
              <a:lnSpc>
                <a:spcPct val="120000"/>
              </a:lnSpc>
            </a:pPr>
            <a:r>
              <a:rPr lang="en-US" dirty="0" smtClean="0"/>
              <a:t>This resulted in a large explosion on the French freighter, which devastating the Richmond district of Halifax. </a:t>
            </a:r>
            <a:endParaRPr lang="en-US" dirty="0"/>
          </a:p>
          <a:p>
            <a:pPr algn="l">
              <a:lnSpc>
                <a:spcPct val="120000"/>
              </a:lnSpc>
            </a:pPr>
            <a:r>
              <a:rPr lang="en-US" dirty="0" smtClean="0"/>
              <a:t>Approximately 2,000 people were killed by the blast, debris, fires or collapsed buildings, and an estimated 9,000 others were injured.</a:t>
            </a:r>
          </a:p>
          <a:p>
            <a:pPr algn="l">
              <a:lnSpc>
                <a:spcPct val="120000"/>
              </a:lnSpc>
            </a:pPr>
            <a:r>
              <a:rPr lang="en-US" dirty="0" smtClean="0"/>
              <a:t>The blast was the largest man-made explosion at the time, releasing the equivalent energy of roughly 2.9 kilotons of TNT (12,000 GJ).</a:t>
            </a:r>
            <a:endParaRPr lang="en-US" dirty="0"/>
          </a:p>
        </p:txBody>
      </p:sp>
    </p:spTree>
    <p:extLst>
      <p:ext uri="{BB962C8B-B14F-4D97-AF65-F5344CB8AC3E}">
        <p14:creationId xmlns:p14="http://schemas.microsoft.com/office/powerpoint/2010/main" val="19565761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Largest Conventional Explosions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05014269"/>
              </p:ext>
            </p:extLst>
          </p:nvPr>
        </p:nvGraphicFramePr>
        <p:xfrm>
          <a:off x="1950340" y="1690688"/>
          <a:ext cx="8627652" cy="4407840"/>
        </p:xfrm>
        <a:graphic>
          <a:graphicData uri="http://schemas.openxmlformats.org/drawingml/2006/table">
            <a:tbl>
              <a:tblPr/>
              <a:tblGrid>
                <a:gridCol w="2156913"/>
                <a:gridCol w="2156913"/>
                <a:gridCol w="2156913"/>
                <a:gridCol w="2156913"/>
              </a:tblGrid>
              <a:tr h="300092">
                <a:tc>
                  <a:txBody>
                    <a:bodyPr/>
                    <a:lstStyle/>
                    <a:p>
                      <a:pPr algn="ctr"/>
                      <a:r>
                        <a:rPr lang="en-US" sz="1500">
                          <a:solidFill>
                            <a:schemeClr val="tx1"/>
                          </a:solidFill>
                          <a:effectLst/>
                        </a:rPr>
                        <a:t>Event</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algn="ctr"/>
                      <a:r>
                        <a:rPr lang="en-US" sz="1500">
                          <a:solidFill>
                            <a:schemeClr val="tx1"/>
                          </a:solidFill>
                          <a:effectLst/>
                        </a:rPr>
                        <a:t>Location</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algn="ctr"/>
                      <a:r>
                        <a:rPr lang="en-US" sz="1500">
                          <a:solidFill>
                            <a:schemeClr val="tx1"/>
                          </a:solidFill>
                          <a:effectLst/>
                        </a:rPr>
                        <a:t>Date</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algn="ctr"/>
                      <a:r>
                        <a:rPr lang="en-US" sz="1500">
                          <a:solidFill>
                            <a:schemeClr val="tx1"/>
                          </a:solidFill>
                          <a:effectLst/>
                        </a:rPr>
                        <a:t>Approximate yield</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r>
              <a:tr h="525161">
                <a:tc>
                  <a:txBody>
                    <a:bodyPr/>
                    <a:lstStyle/>
                    <a:p>
                      <a:r>
                        <a:rPr lang="en-US" sz="1500" u="none" strike="noStrike" dirty="0">
                          <a:solidFill>
                            <a:schemeClr val="tx1"/>
                          </a:solidFill>
                          <a:effectLst/>
                        </a:rPr>
                        <a:t>Minor Scale</a:t>
                      </a:r>
                      <a:r>
                        <a:rPr lang="en-US" sz="1500" dirty="0">
                          <a:solidFill>
                            <a:schemeClr val="tx1"/>
                          </a:solidFill>
                          <a:effectLst/>
                        </a:rPr>
                        <a:t> and </a:t>
                      </a:r>
                      <a:r>
                        <a:rPr lang="en-US" sz="1500" u="none" strike="noStrike" dirty="0">
                          <a:solidFill>
                            <a:schemeClr val="tx1"/>
                          </a:solidFill>
                          <a:effectLst/>
                        </a:rPr>
                        <a:t>Misty Picture</a:t>
                      </a:r>
                      <a:r>
                        <a:rPr lang="en-US" sz="1500" dirty="0">
                          <a:solidFill>
                            <a:schemeClr val="tx1"/>
                          </a:solidFill>
                          <a:effectLst/>
                        </a:rPr>
                        <a:t> tests</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500" u="none" strike="noStrike" dirty="0">
                          <a:solidFill>
                            <a:schemeClr val="tx1"/>
                          </a:solidFill>
                          <a:effectLst/>
                        </a:rPr>
                        <a:t>White Sands Missile Range</a:t>
                      </a:r>
                      <a:endParaRPr lang="en-US" sz="1500" dirty="0">
                        <a:solidFill>
                          <a:schemeClr val="tx1"/>
                        </a:solidFill>
                        <a:effectLst/>
                      </a:endParaRP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500">
                          <a:solidFill>
                            <a:schemeClr val="tx1"/>
                          </a:solidFill>
                          <a:effectLst/>
                        </a:rPr>
                        <a:t>27 June 1985; 14 May 1987</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500">
                          <a:solidFill>
                            <a:schemeClr val="tx1"/>
                          </a:solidFill>
                          <a:effectLst/>
                        </a:rPr>
                        <a:t>4.0 kt of TNT (17 TJ)</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525161">
                <a:tc>
                  <a:txBody>
                    <a:bodyPr/>
                    <a:lstStyle/>
                    <a:p>
                      <a:r>
                        <a:rPr lang="en-US" sz="1500" u="none" strike="noStrike" dirty="0">
                          <a:solidFill>
                            <a:schemeClr val="tx1"/>
                          </a:solidFill>
                          <a:effectLst/>
                        </a:rPr>
                        <a:t>Heligoland/British Bang</a:t>
                      </a:r>
                      <a:r>
                        <a:rPr lang="en-US" sz="1500" dirty="0">
                          <a:solidFill>
                            <a:schemeClr val="tx1"/>
                          </a:solidFill>
                          <a:effectLst/>
                        </a:rPr>
                        <a:t> test</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500" u="none" strike="noStrike" dirty="0">
                          <a:solidFill>
                            <a:schemeClr val="tx1"/>
                          </a:solidFill>
                          <a:effectLst/>
                        </a:rPr>
                        <a:t>Heligoland</a:t>
                      </a:r>
                      <a:r>
                        <a:rPr lang="en-US" sz="1500" dirty="0">
                          <a:solidFill>
                            <a:schemeClr val="tx1"/>
                          </a:solidFill>
                          <a:effectLst/>
                        </a:rPr>
                        <a:t> island</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it-IT" sz="1500">
                          <a:solidFill>
                            <a:schemeClr val="tx1"/>
                          </a:solidFill>
                          <a:effectLst/>
                        </a:rPr>
                        <a:t>18 April 1947</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500">
                          <a:solidFill>
                            <a:schemeClr val="tx1"/>
                          </a:solidFill>
                          <a:effectLst/>
                        </a:rPr>
                        <a:t>3.2 kt of TNT (13 TJ)</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300092">
                <a:tc>
                  <a:txBody>
                    <a:bodyPr/>
                    <a:lstStyle/>
                    <a:p>
                      <a:r>
                        <a:rPr lang="en-US" sz="1500" u="none" strike="noStrike" dirty="0">
                          <a:solidFill>
                            <a:schemeClr val="tx1"/>
                          </a:solidFill>
                          <a:effectLst/>
                        </a:rPr>
                        <a:t>Halifax Explosion</a:t>
                      </a:r>
                      <a:endParaRPr lang="en-US" sz="1500" dirty="0">
                        <a:solidFill>
                          <a:schemeClr val="tx1"/>
                        </a:solidFill>
                        <a:effectLst/>
                      </a:endParaRP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500" u="none" strike="noStrike" dirty="0">
                          <a:solidFill>
                            <a:schemeClr val="tx1"/>
                          </a:solidFill>
                          <a:effectLst/>
                        </a:rPr>
                        <a:t>Halifax, Nova Scotia</a:t>
                      </a:r>
                      <a:endParaRPr lang="en-US" sz="1500" dirty="0">
                        <a:solidFill>
                          <a:schemeClr val="tx1"/>
                        </a:solidFill>
                        <a:effectLst/>
                      </a:endParaRP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500">
                          <a:solidFill>
                            <a:schemeClr val="tx1"/>
                          </a:solidFill>
                          <a:effectLst/>
                        </a:rPr>
                        <a:t>6 December 1917</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500">
                          <a:solidFill>
                            <a:schemeClr val="tx1"/>
                          </a:solidFill>
                          <a:effectLst/>
                        </a:rPr>
                        <a:t>2.9 kt of TNT (12 TJ)</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525161">
                <a:tc>
                  <a:txBody>
                    <a:bodyPr/>
                    <a:lstStyle/>
                    <a:p>
                      <a:r>
                        <a:rPr lang="en-US" sz="1500" u="none" strike="noStrike" dirty="0">
                          <a:solidFill>
                            <a:schemeClr val="tx1"/>
                          </a:solidFill>
                          <a:effectLst/>
                        </a:rPr>
                        <a:t>Texas City disaster</a:t>
                      </a:r>
                      <a:endParaRPr lang="en-US" sz="1500" dirty="0">
                        <a:solidFill>
                          <a:schemeClr val="tx1"/>
                        </a:solidFill>
                        <a:effectLst/>
                      </a:endParaRP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500" u="none" strike="noStrike" dirty="0">
                          <a:solidFill>
                            <a:schemeClr val="tx1"/>
                          </a:solidFill>
                          <a:effectLst/>
                        </a:rPr>
                        <a:t>Texas City, Texas</a:t>
                      </a:r>
                      <a:endParaRPr lang="en-US" sz="1500" dirty="0">
                        <a:solidFill>
                          <a:schemeClr val="tx1"/>
                        </a:solidFill>
                        <a:effectLst/>
                      </a:endParaRP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it-IT" sz="1500">
                          <a:solidFill>
                            <a:schemeClr val="tx1"/>
                          </a:solidFill>
                          <a:effectLst/>
                        </a:rPr>
                        <a:t>16 April 1947</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pl-PL" sz="1500">
                          <a:solidFill>
                            <a:schemeClr val="tx1"/>
                          </a:solidFill>
                          <a:effectLst/>
                        </a:rPr>
                        <a:t>2.7–3.2 kt of TNT (11–13 TJ)</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525161">
                <a:tc>
                  <a:txBody>
                    <a:bodyPr/>
                    <a:lstStyle/>
                    <a:p>
                      <a:r>
                        <a:rPr lang="en-US" sz="1500" u="none" strike="noStrike" dirty="0">
                          <a:solidFill>
                            <a:schemeClr val="tx1"/>
                          </a:solidFill>
                          <a:effectLst/>
                        </a:rPr>
                        <a:t>Evangelos </a:t>
                      </a:r>
                      <a:r>
                        <a:rPr lang="en-US" sz="1500" u="none" strike="noStrike" dirty="0" err="1">
                          <a:solidFill>
                            <a:schemeClr val="tx1"/>
                          </a:solidFill>
                          <a:effectLst/>
                        </a:rPr>
                        <a:t>Florakis</a:t>
                      </a:r>
                      <a:r>
                        <a:rPr lang="en-US" sz="1500" u="none" strike="noStrike" dirty="0">
                          <a:solidFill>
                            <a:schemeClr val="tx1"/>
                          </a:solidFill>
                          <a:effectLst/>
                        </a:rPr>
                        <a:t> Naval Base explosion</a:t>
                      </a:r>
                      <a:endParaRPr lang="en-US" sz="1500" dirty="0">
                        <a:solidFill>
                          <a:schemeClr val="tx1"/>
                        </a:solidFill>
                        <a:effectLst/>
                      </a:endParaRP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500" u="none" strike="noStrike" dirty="0">
                          <a:solidFill>
                            <a:schemeClr val="tx1"/>
                          </a:solidFill>
                          <a:effectLst/>
                        </a:rPr>
                        <a:t>Evangelos Florakis Naval Base</a:t>
                      </a:r>
                      <a:r>
                        <a:rPr lang="en-US" sz="1500" dirty="0">
                          <a:solidFill>
                            <a:schemeClr val="tx1"/>
                          </a:solidFill>
                          <a:effectLst/>
                        </a:rPr>
                        <a:t>, </a:t>
                      </a:r>
                      <a:r>
                        <a:rPr lang="en-US" sz="1500" u="none" strike="noStrike" dirty="0">
                          <a:solidFill>
                            <a:schemeClr val="tx1"/>
                          </a:solidFill>
                          <a:effectLst/>
                        </a:rPr>
                        <a:t>Cyprus</a:t>
                      </a:r>
                      <a:endParaRPr lang="en-US" sz="1500" dirty="0">
                        <a:solidFill>
                          <a:schemeClr val="tx1"/>
                        </a:solidFill>
                        <a:effectLst/>
                      </a:endParaRP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500">
                          <a:solidFill>
                            <a:schemeClr val="tx1"/>
                          </a:solidFill>
                          <a:effectLst/>
                        </a:rPr>
                        <a:t>11 July 2011</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nb-NO" sz="1500">
                          <a:solidFill>
                            <a:schemeClr val="tx1"/>
                          </a:solidFill>
                          <a:effectLst/>
                        </a:rPr>
                        <a:t>2–3.2 kt of TNT (9–13 TJ)</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300092">
                <a:tc>
                  <a:txBody>
                    <a:bodyPr/>
                    <a:lstStyle/>
                    <a:p>
                      <a:r>
                        <a:rPr lang="en-US" sz="1500" u="none" strike="noStrike" dirty="0">
                          <a:solidFill>
                            <a:schemeClr val="tx1"/>
                          </a:solidFill>
                          <a:effectLst/>
                        </a:rPr>
                        <a:t>RAF </a:t>
                      </a:r>
                      <a:r>
                        <a:rPr lang="en-US" sz="1500" u="none" strike="noStrike" dirty="0" err="1">
                          <a:solidFill>
                            <a:schemeClr val="tx1"/>
                          </a:solidFill>
                          <a:effectLst/>
                        </a:rPr>
                        <a:t>Fauld</a:t>
                      </a:r>
                      <a:r>
                        <a:rPr lang="en-US" sz="1500" u="none" strike="noStrike" dirty="0">
                          <a:solidFill>
                            <a:schemeClr val="tx1"/>
                          </a:solidFill>
                          <a:effectLst/>
                        </a:rPr>
                        <a:t> Explosion</a:t>
                      </a:r>
                      <a:endParaRPr lang="en-US" sz="1500" dirty="0">
                        <a:solidFill>
                          <a:schemeClr val="tx1"/>
                        </a:solidFill>
                        <a:effectLst/>
                      </a:endParaRP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500" u="none" strike="noStrike" dirty="0">
                          <a:solidFill>
                            <a:schemeClr val="tx1"/>
                          </a:solidFill>
                          <a:effectLst/>
                        </a:rPr>
                        <a:t>Staffordshire</a:t>
                      </a:r>
                      <a:r>
                        <a:rPr lang="en-US" sz="1500" dirty="0">
                          <a:solidFill>
                            <a:schemeClr val="tx1"/>
                          </a:solidFill>
                          <a:effectLst/>
                        </a:rPr>
                        <a:t>, </a:t>
                      </a:r>
                      <a:r>
                        <a:rPr lang="en-US" sz="1500" u="none" strike="noStrike" dirty="0">
                          <a:solidFill>
                            <a:schemeClr val="tx1"/>
                          </a:solidFill>
                          <a:effectLst/>
                        </a:rPr>
                        <a:t>UK</a:t>
                      </a:r>
                      <a:endParaRPr lang="en-US" sz="1500" dirty="0">
                        <a:solidFill>
                          <a:schemeClr val="tx1"/>
                        </a:solidFill>
                        <a:effectLst/>
                      </a:endParaRP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is-IS" sz="1500" dirty="0">
                          <a:solidFill>
                            <a:schemeClr val="tx1"/>
                          </a:solidFill>
                          <a:effectLst/>
                        </a:rPr>
                        <a:t>27 November 1944</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sk-SK" sz="1500">
                          <a:solidFill>
                            <a:schemeClr val="tx1"/>
                          </a:solidFill>
                          <a:effectLst/>
                        </a:rPr>
                        <a:t>2 kt (8.4 TJ)</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300092">
                <a:tc>
                  <a:txBody>
                    <a:bodyPr/>
                    <a:lstStyle/>
                    <a:p>
                      <a:r>
                        <a:rPr lang="en-US" sz="1500" u="none" strike="noStrike" dirty="0">
                          <a:solidFill>
                            <a:schemeClr val="tx1"/>
                          </a:solidFill>
                          <a:effectLst/>
                        </a:rPr>
                        <a:t>Port Chicago disaster</a:t>
                      </a:r>
                      <a:endParaRPr lang="en-US" sz="1500" dirty="0">
                        <a:solidFill>
                          <a:schemeClr val="tx1"/>
                        </a:solidFill>
                        <a:effectLst/>
                      </a:endParaRP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500" u="none" strike="noStrike" dirty="0">
                          <a:solidFill>
                            <a:schemeClr val="tx1"/>
                          </a:solidFill>
                          <a:effectLst/>
                        </a:rPr>
                        <a:t>Port Chicago, California</a:t>
                      </a:r>
                      <a:endParaRPr lang="en-US" sz="1500" dirty="0">
                        <a:solidFill>
                          <a:schemeClr val="tx1"/>
                        </a:solidFill>
                        <a:effectLst/>
                      </a:endParaRP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500">
                          <a:solidFill>
                            <a:schemeClr val="tx1"/>
                          </a:solidFill>
                          <a:effectLst/>
                        </a:rPr>
                        <a:t>17 July 1944</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500">
                          <a:solidFill>
                            <a:schemeClr val="tx1"/>
                          </a:solidFill>
                          <a:effectLst/>
                        </a:rPr>
                        <a:t>1.6–2.2 kt of TNT (7–9 TJ)</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525161">
                <a:tc>
                  <a:txBody>
                    <a:bodyPr/>
                    <a:lstStyle/>
                    <a:p>
                      <a:r>
                        <a:rPr lang="en-US" sz="1500" u="none" strike="noStrike" dirty="0">
                          <a:solidFill>
                            <a:schemeClr val="tx1"/>
                          </a:solidFill>
                          <a:effectLst/>
                        </a:rPr>
                        <a:t>Oppau explosion</a:t>
                      </a:r>
                      <a:endParaRPr lang="en-US" sz="1500" dirty="0">
                        <a:solidFill>
                          <a:schemeClr val="tx1"/>
                        </a:solidFill>
                        <a:effectLst/>
                      </a:endParaRP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500" dirty="0" err="1">
                          <a:solidFill>
                            <a:schemeClr val="tx1"/>
                          </a:solidFill>
                          <a:effectLst/>
                        </a:rPr>
                        <a:t>Oppau</a:t>
                      </a:r>
                      <a:r>
                        <a:rPr lang="en-US" sz="1500" dirty="0">
                          <a:solidFill>
                            <a:schemeClr val="tx1"/>
                          </a:solidFill>
                          <a:effectLst/>
                        </a:rPr>
                        <a:t>, </a:t>
                      </a:r>
                      <a:r>
                        <a:rPr lang="en-US" sz="1500" u="none" strike="noStrike" dirty="0">
                          <a:solidFill>
                            <a:schemeClr val="tx1"/>
                          </a:solidFill>
                          <a:effectLst/>
                        </a:rPr>
                        <a:t>Ludwigshafen</a:t>
                      </a:r>
                      <a:r>
                        <a:rPr lang="en-US" sz="1500" dirty="0">
                          <a:solidFill>
                            <a:schemeClr val="tx1"/>
                          </a:solidFill>
                          <a:effectLst/>
                        </a:rPr>
                        <a:t>, </a:t>
                      </a:r>
                      <a:r>
                        <a:rPr lang="en-US" sz="1500" u="none" strike="noStrike" dirty="0">
                          <a:solidFill>
                            <a:schemeClr val="tx1"/>
                          </a:solidFill>
                          <a:effectLst/>
                        </a:rPr>
                        <a:t>Germany</a:t>
                      </a:r>
                      <a:endParaRPr lang="en-US" sz="1500" dirty="0">
                        <a:solidFill>
                          <a:schemeClr val="tx1"/>
                        </a:solidFill>
                        <a:effectLst/>
                      </a:endParaRP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is-IS" sz="1500">
                          <a:solidFill>
                            <a:schemeClr val="tx1"/>
                          </a:solidFill>
                          <a:effectLst/>
                        </a:rPr>
                        <a:t>21 September 1921</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500" dirty="0">
                          <a:solidFill>
                            <a:schemeClr val="tx1"/>
                          </a:solidFill>
                          <a:effectLst/>
                        </a:rPr>
                        <a:t>1–2 </a:t>
                      </a:r>
                      <a:r>
                        <a:rPr lang="en-US" sz="1500" dirty="0" err="1">
                          <a:solidFill>
                            <a:schemeClr val="tx1"/>
                          </a:solidFill>
                          <a:effectLst/>
                        </a:rPr>
                        <a:t>kt</a:t>
                      </a:r>
                      <a:r>
                        <a:rPr lang="en-US" sz="1500" dirty="0">
                          <a:solidFill>
                            <a:schemeClr val="tx1"/>
                          </a:solidFill>
                          <a:effectLst/>
                        </a:rPr>
                        <a:t> of TNT (4-8 TJ)</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525161">
                <a:tc>
                  <a:txBody>
                    <a:bodyPr/>
                    <a:lstStyle/>
                    <a:p>
                      <a:r>
                        <a:rPr lang="en-US" sz="1500" u="none" strike="noStrike" dirty="0">
                          <a:solidFill>
                            <a:schemeClr val="tx1"/>
                          </a:solidFill>
                          <a:effectLst/>
                        </a:rPr>
                        <a:t>N1 launch explosion</a:t>
                      </a:r>
                      <a:endParaRPr lang="en-US" sz="1500" dirty="0">
                        <a:solidFill>
                          <a:schemeClr val="tx1"/>
                        </a:solidFill>
                        <a:effectLst/>
                      </a:endParaRP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500" u="none" strike="noStrike" dirty="0">
                          <a:solidFill>
                            <a:schemeClr val="tx1"/>
                          </a:solidFill>
                          <a:effectLst/>
                        </a:rPr>
                        <a:t>Baikonur </a:t>
                      </a:r>
                      <a:r>
                        <a:rPr lang="en-US" sz="1500" u="none" strike="noStrike" dirty="0" err="1">
                          <a:solidFill>
                            <a:schemeClr val="tx1"/>
                          </a:solidFill>
                          <a:effectLst/>
                        </a:rPr>
                        <a:t>Cosmodrome</a:t>
                      </a:r>
                      <a:r>
                        <a:rPr lang="en-US" sz="1500" u="none" strike="noStrike" dirty="0">
                          <a:solidFill>
                            <a:schemeClr val="tx1"/>
                          </a:solidFill>
                          <a:effectLst/>
                        </a:rPr>
                        <a:t> Site 110</a:t>
                      </a:r>
                      <a:endParaRPr lang="en-US" sz="1500" dirty="0">
                        <a:solidFill>
                          <a:schemeClr val="tx1"/>
                        </a:solidFill>
                        <a:effectLst/>
                      </a:endParaRP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500">
                          <a:solidFill>
                            <a:schemeClr val="tx1"/>
                          </a:solidFill>
                          <a:effectLst/>
                        </a:rPr>
                        <a:t>3 July 1969</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500" dirty="0">
                          <a:solidFill>
                            <a:schemeClr val="tx1"/>
                          </a:solidFill>
                          <a:effectLst/>
                        </a:rPr>
                        <a:t>1 </a:t>
                      </a:r>
                      <a:r>
                        <a:rPr lang="en-US" sz="1500" dirty="0" err="1">
                          <a:solidFill>
                            <a:schemeClr val="tx1"/>
                          </a:solidFill>
                          <a:effectLst/>
                        </a:rPr>
                        <a:t>kt</a:t>
                      </a:r>
                      <a:r>
                        <a:rPr lang="en-US" sz="1500" dirty="0">
                          <a:solidFill>
                            <a:schemeClr val="tx1"/>
                          </a:solidFill>
                          <a:effectLst/>
                        </a:rPr>
                        <a:t> of TNT (4 TJ)</a:t>
                      </a:r>
                    </a:p>
                  </a:txBody>
                  <a:tcPr marL="75023" marR="75023" marT="37512" marB="37512"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bl>
          </a:graphicData>
        </a:graphic>
      </p:graphicFrame>
      <p:cxnSp>
        <p:nvCxnSpPr>
          <p:cNvPr id="8" name="Straight Arrow Connector 7"/>
          <p:cNvCxnSpPr/>
          <p:nvPr/>
        </p:nvCxnSpPr>
        <p:spPr>
          <a:xfrm flipV="1">
            <a:off x="1082566" y="3205656"/>
            <a:ext cx="7462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4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Nuclear explosions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6069778"/>
              </p:ext>
            </p:extLst>
          </p:nvPr>
        </p:nvGraphicFramePr>
        <p:xfrm>
          <a:off x="599089" y="1807778"/>
          <a:ext cx="11372194" cy="4785261"/>
        </p:xfrm>
        <a:graphic>
          <a:graphicData uri="http://schemas.openxmlformats.org/drawingml/2006/table">
            <a:tbl>
              <a:tblPr/>
              <a:tblGrid>
                <a:gridCol w="725215"/>
                <a:gridCol w="1177159"/>
                <a:gridCol w="557048"/>
                <a:gridCol w="809297"/>
                <a:gridCol w="8103475"/>
              </a:tblGrid>
              <a:tr h="139283">
                <a:tc>
                  <a:txBody>
                    <a:bodyPr/>
                    <a:lstStyle/>
                    <a:p>
                      <a:pPr algn="ctr"/>
                      <a:r>
                        <a:rPr lang="en-US" sz="900">
                          <a:solidFill>
                            <a:schemeClr val="tx1"/>
                          </a:solidFill>
                          <a:effectLst/>
                        </a:rPr>
                        <a:t>Date</a:t>
                      </a:r>
                    </a:p>
                  </a:txBody>
                  <a:tcPr marL="10933" marR="15944"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algn="ctr"/>
                      <a:r>
                        <a:rPr lang="en-US" sz="900">
                          <a:solidFill>
                            <a:schemeClr val="tx1"/>
                          </a:solidFill>
                          <a:effectLst/>
                        </a:rPr>
                        <a:t>Name</a:t>
                      </a:r>
                    </a:p>
                  </a:txBody>
                  <a:tcPr marL="10933" marR="15944"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algn="ctr"/>
                      <a:r>
                        <a:rPr lang="en-US" sz="900" b="1">
                          <a:solidFill>
                            <a:schemeClr val="tx1"/>
                          </a:solidFill>
                          <a:effectLst/>
                        </a:rPr>
                        <a:t>Yield</a:t>
                      </a:r>
                      <a:r>
                        <a:rPr lang="en-US" sz="900">
                          <a:solidFill>
                            <a:schemeClr val="tx1"/>
                          </a:solidFill>
                          <a:effectLst/>
                        </a:rPr>
                        <a:t> (kt)</a:t>
                      </a:r>
                    </a:p>
                  </a:txBody>
                  <a:tcPr marL="10933" marR="15944"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algn="ctr"/>
                      <a:r>
                        <a:rPr lang="en-US" sz="900">
                          <a:solidFill>
                            <a:schemeClr val="tx1"/>
                          </a:solidFill>
                          <a:effectLst/>
                        </a:rPr>
                        <a:t>Country</a:t>
                      </a:r>
                    </a:p>
                  </a:txBody>
                  <a:tcPr marL="10933" marR="15944"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algn="ctr"/>
                      <a:r>
                        <a:rPr lang="en-US" sz="900">
                          <a:solidFill>
                            <a:schemeClr val="tx1"/>
                          </a:solidFill>
                          <a:effectLst/>
                        </a:rPr>
                        <a:t>Significance</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r>
              <a:tr h="149662">
                <a:tc>
                  <a:txBody>
                    <a:bodyPr/>
                    <a:lstStyle/>
                    <a:p>
                      <a:r>
                        <a:rPr lang="fi-FI" sz="900">
                          <a:solidFill>
                            <a:schemeClr val="tx1"/>
                          </a:solidFill>
                          <a:effectLst/>
                        </a:rPr>
                        <a:t>1945-07-16</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b="1" i="1" u="none" strike="noStrike" dirty="0">
                          <a:solidFill>
                            <a:schemeClr val="tx1"/>
                          </a:solidFill>
                          <a:effectLst/>
                        </a:rPr>
                        <a:t>Trinity</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fi-FI" sz="900">
                          <a:solidFill>
                            <a:schemeClr val="tx1"/>
                          </a:solidFill>
                          <a:effectLst/>
                        </a:rPr>
                        <a:t>18–20</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USA</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a:solidFill>
                            <a:schemeClr val="tx1"/>
                          </a:solidFill>
                          <a:effectLst/>
                        </a:rPr>
                        <a:t>First fission device test, first plutonium implosion detonation</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251351">
                <a:tc>
                  <a:txBody>
                    <a:bodyPr/>
                    <a:lstStyle/>
                    <a:p>
                      <a:r>
                        <a:rPr lang="is-IS" sz="900">
                          <a:solidFill>
                            <a:schemeClr val="tx1"/>
                          </a:solidFill>
                          <a:effectLst/>
                        </a:rPr>
                        <a:t>1945-08-06</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b="1" i="1" u="none" strike="noStrike" dirty="0">
                          <a:solidFill>
                            <a:schemeClr val="tx1"/>
                          </a:solidFill>
                          <a:effectLst/>
                        </a:rPr>
                        <a:t>Little Boy</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fi-FI" sz="900">
                          <a:solidFill>
                            <a:schemeClr val="tx1"/>
                          </a:solidFill>
                          <a:effectLst/>
                        </a:rPr>
                        <a:t>12–18</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USA</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Bombing</a:t>
                      </a:r>
                      <a:r>
                        <a:rPr lang="en-US" sz="900" dirty="0">
                          <a:solidFill>
                            <a:schemeClr val="tx1"/>
                          </a:solidFill>
                          <a:effectLst/>
                        </a:rPr>
                        <a:t> of </a:t>
                      </a:r>
                      <a:r>
                        <a:rPr lang="en-US" sz="900" u="none" strike="noStrike" dirty="0">
                          <a:solidFill>
                            <a:schemeClr val="tx1"/>
                          </a:solidFill>
                          <a:effectLst/>
                        </a:rPr>
                        <a:t>Hiroshima</a:t>
                      </a:r>
                      <a:r>
                        <a:rPr lang="en-US" sz="900" dirty="0">
                          <a:solidFill>
                            <a:schemeClr val="tx1"/>
                          </a:solidFill>
                          <a:effectLst/>
                        </a:rPr>
                        <a:t>, </a:t>
                      </a:r>
                      <a:r>
                        <a:rPr lang="en-US" sz="900" u="none" strike="noStrike" dirty="0">
                          <a:solidFill>
                            <a:schemeClr val="tx1"/>
                          </a:solidFill>
                          <a:effectLst/>
                        </a:rPr>
                        <a:t>Japan</a:t>
                      </a:r>
                      <a:r>
                        <a:rPr lang="en-US" sz="900" dirty="0">
                          <a:solidFill>
                            <a:schemeClr val="tx1"/>
                          </a:solidFill>
                          <a:effectLst/>
                        </a:rPr>
                        <a:t>, first detonation of a uranium gun-type device, first use of a nuclear device in combat.</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374914">
                <a:tc>
                  <a:txBody>
                    <a:bodyPr/>
                    <a:lstStyle/>
                    <a:p>
                      <a:r>
                        <a:rPr lang="is-IS" sz="900">
                          <a:solidFill>
                            <a:schemeClr val="tx1"/>
                          </a:solidFill>
                          <a:effectLst/>
                        </a:rPr>
                        <a:t>1945-08-09</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b="1" i="1" u="none" strike="noStrike" dirty="0">
                          <a:solidFill>
                            <a:schemeClr val="tx1"/>
                          </a:solidFill>
                          <a:effectLst/>
                        </a:rPr>
                        <a:t>Fat Man</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fi-FI" sz="900">
                          <a:solidFill>
                            <a:schemeClr val="tx1"/>
                          </a:solidFill>
                          <a:effectLst/>
                        </a:rPr>
                        <a:t>18–23</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USA</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Bombing</a:t>
                      </a:r>
                      <a:r>
                        <a:rPr lang="en-US" sz="900" dirty="0">
                          <a:solidFill>
                            <a:schemeClr val="tx1"/>
                          </a:solidFill>
                          <a:effectLst/>
                        </a:rPr>
                        <a:t> of </a:t>
                      </a:r>
                      <a:r>
                        <a:rPr lang="en-US" sz="900" u="none" strike="noStrike" dirty="0">
                          <a:solidFill>
                            <a:schemeClr val="tx1"/>
                          </a:solidFill>
                          <a:effectLst/>
                        </a:rPr>
                        <a:t>Nagasaki</a:t>
                      </a:r>
                      <a:r>
                        <a:rPr lang="en-US" sz="900" dirty="0">
                          <a:solidFill>
                            <a:schemeClr val="tx1"/>
                          </a:solidFill>
                          <a:effectLst/>
                        </a:rPr>
                        <a:t>, </a:t>
                      </a:r>
                      <a:r>
                        <a:rPr lang="en-US" sz="900" u="none" strike="noStrike" dirty="0">
                          <a:solidFill>
                            <a:schemeClr val="tx1"/>
                          </a:solidFill>
                          <a:effectLst/>
                        </a:rPr>
                        <a:t>Japan</a:t>
                      </a:r>
                      <a:r>
                        <a:rPr lang="en-US" sz="900" dirty="0">
                          <a:solidFill>
                            <a:schemeClr val="tx1"/>
                          </a:solidFill>
                          <a:effectLst/>
                        </a:rPr>
                        <a:t>, second detonation of a plutonium implosion device (the first being the Trinity Test), second and last use of a nuclear device in combat.</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139283">
                <a:tc>
                  <a:txBody>
                    <a:bodyPr/>
                    <a:lstStyle/>
                    <a:p>
                      <a:r>
                        <a:rPr lang="cs-CZ" sz="900">
                          <a:solidFill>
                            <a:schemeClr val="tx1"/>
                          </a:solidFill>
                          <a:effectLst/>
                        </a:rPr>
                        <a:t>1949-08-29</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pt-BR" sz="900" b="1" i="1" u="none" strike="noStrike" dirty="0">
                          <a:solidFill>
                            <a:schemeClr val="tx1"/>
                          </a:solidFill>
                          <a:effectLst/>
                        </a:rPr>
                        <a:t>RDS-1</a:t>
                      </a:r>
                      <a:endParaRPr lang="pt-BR"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is-IS" sz="900">
                          <a:solidFill>
                            <a:schemeClr val="tx1"/>
                          </a:solidFill>
                          <a:effectLst/>
                        </a:rPr>
                        <a:t>22</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USSR</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a:solidFill>
                            <a:schemeClr val="tx1"/>
                          </a:solidFill>
                          <a:effectLst/>
                        </a:rPr>
                        <a:t>First fission weapon test by the USSR</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139283">
                <a:tc>
                  <a:txBody>
                    <a:bodyPr/>
                    <a:lstStyle/>
                    <a:p>
                      <a:r>
                        <a:rPr lang="fi-FI" sz="900">
                          <a:solidFill>
                            <a:schemeClr val="tx1"/>
                          </a:solidFill>
                          <a:effectLst/>
                        </a:rPr>
                        <a:t>1952-10-03</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b="1" i="1" u="none" strike="noStrike" dirty="0">
                          <a:solidFill>
                            <a:schemeClr val="tx1"/>
                          </a:solidFill>
                          <a:effectLst/>
                        </a:rPr>
                        <a:t>Hurricane</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is-IS" sz="900">
                          <a:solidFill>
                            <a:schemeClr val="tx1"/>
                          </a:solidFill>
                          <a:effectLst/>
                        </a:rPr>
                        <a:t>25</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UK</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a:solidFill>
                            <a:schemeClr val="tx1"/>
                          </a:solidFill>
                          <a:effectLst/>
                        </a:rPr>
                        <a:t>First fission weapon test by the UK</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251351">
                <a:tc>
                  <a:txBody>
                    <a:bodyPr/>
                    <a:lstStyle/>
                    <a:p>
                      <a:r>
                        <a:rPr lang="fi-FI" sz="900">
                          <a:solidFill>
                            <a:schemeClr val="tx1"/>
                          </a:solidFill>
                          <a:effectLst/>
                        </a:rPr>
                        <a:t>1952-11-01</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b="1" i="1" u="none" strike="noStrike" dirty="0">
                          <a:solidFill>
                            <a:schemeClr val="tx1"/>
                          </a:solidFill>
                          <a:effectLst/>
                        </a:rPr>
                        <a:t>Ivy Mike</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is-IS" sz="900">
                          <a:solidFill>
                            <a:schemeClr val="tx1"/>
                          </a:solidFill>
                          <a:effectLst/>
                        </a:rPr>
                        <a:t>10,400</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USA</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dirty="0">
                          <a:solidFill>
                            <a:schemeClr val="tx1"/>
                          </a:solidFill>
                          <a:effectLst/>
                        </a:rPr>
                        <a:t>First cryogenic fusion fuel "</a:t>
                      </a:r>
                      <a:r>
                        <a:rPr lang="en-US" sz="900" u="none" strike="noStrike" dirty="0">
                          <a:solidFill>
                            <a:schemeClr val="tx1"/>
                          </a:solidFill>
                          <a:effectLst/>
                        </a:rPr>
                        <a:t>staged</a:t>
                      </a:r>
                      <a:r>
                        <a:rPr lang="en-US" sz="900" dirty="0">
                          <a:solidFill>
                            <a:schemeClr val="tx1"/>
                          </a:solidFill>
                          <a:effectLst/>
                        </a:rPr>
                        <a:t>" thermonuclear weapon, primarily a test device and not weaponized</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139283">
                <a:tc>
                  <a:txBody>
                    <a:bodyPr/>
                    <a:lstStyle/>
                    <a:p>
                      <a:r>
                        <a:rPr lang="is-IS" sz="900">
                          <a:solidFill>
                            <a:schemeClr val="tx1"/>
                          </a:solidFill>
                          <a:effectLst/>
                        </a:rPr>
                        <a:t>1952-11-16</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b="1" i="1" u="none" strike="noStrike" dirty="0">
                          <a:solidFill>
                            <a:schemeClr val="tx1"/>
                          </a:solidFill>
                          <a:effectLst/>
                        </a:rPr>
                        <a:t>Ivy King</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is-IS" sz="900">
                          <a:solidFill>
                            <a:schemeClr val="tx1"/>
                          </a:solidFill>
                          <a:effectLst/>
                        </a:rPr>
                        <a:t>500</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USA</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a:solidFill>
                            <a:schemeClr val="tx1"/>
                          </a:solidFill>
                          <a:effectLst/>
                        </a:rPr>
                        <a:t>Largest pure-fission weapon ever tested</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139283">
                <a:tc>
                  <a:txBody>
                    <a:bodyPr/>
                    <a:lstStyle/>
                    <a:p>
                      <a:r>
                        <a:rPr lang="is-IS" sz="900">
                          <a:solidFill>
                            <a:schemeClr val="tx1"/>
                          </a:solidFill>
                          <a:effectLst/>
                        </a:rPr>
                        <a:t>1953-08-12</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nl-NL" sz="900" b="1" i="1" u="none" strike="noStrike" dirty="0">
                          <a:solidFill>
                            <a:schemeClr val="tx1"/>
                          </a:solidFill>
                          <a:effectLst/>
                        </a:rPr>
                        <a:t>Joe 4</a:t>
                      </a:r>
                      <a:endParaRPr lang="nl-NL"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is-IS" sz="900">
                          <a:solidFill>
                            <a:schemeClr val="tx1"/>
                          </a:solidFill>
                          <a:effectLst/>
                        </a:rPr>
                        <a:t>400</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USSR</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a:solidFill>
                            <a:schemeClr val="tx1"/>
                          </a:solidFill>
                          <a:effectLst/>
                        </a:rPr>
                        <a:t>First fusion weapon test by the USSR (not "staged")</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374914">
                <a:tc>
                  <a:txBody>
                    <a:bodyPr/>
                    <a:lstStyle/>
                    <a:p>
                      <a:r>
                        <a:rPr lang="fi-FI" sz="900">
                          <a:solidFill>
                            <a:schemeClr val="tx1"/>
                          </a:solidFill>
                          <a:effectLst/>
                        </a:rPr>
                        <a:t>1954-03-01</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b="1" i="1" u="none" strike="noStrike" dirty="0">
                          <a:solidFill>
                            <a:schemeClr val="tx1"/>
                          </a:solidFill>
                          <a:effectLst/>
                        </a:rPr>
                        <a:t>Castle Bravo</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a:solidFill>
                            <a:schemeClr val="tx1"/>
                          </a:solidFill>
                          <a:effectLst/>
                        </a:rPr>
                        <a:t>15,000</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USA</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dirty="0">
                          <a:solidFill>
                            <a:schemeClr val="tx1"/>
                          </a:solidFill>
                          <a:effectLst/>
                        </a:rPr>
                        <a:t>First dry fusion fuel "staged" thermonuclear weapon; a serious </a:t>
                      </a:r>
                      <a:r>
                        <a:rPr lang="en-US" sz="900" u="none" strike="noStrike" dirty="0">
                          <a:solidFill>
                            <a:schemeClr val="tx1"/>
                          </a:solidFill>
                          <a:effectLst/>
                        </a:rPr>
                        <a:t>nuclear fallout</a:t>
                      </a:r>
                      <a:r>
                        <a:rPr lang="en-US" sz="900" dirty="0">
                          <a:solidFill>
                            <a:schemeClr val="tx1"/>
                          </a:solidFill>
                          <a:effectLst/>
                        </a:rPr>
                        <a:t> accident occurred; largest nuclear detonation conducted by United States</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189567">
                <a:tc>
                  <a:txBody>
                    <a:bodyPr/>
                    <a:lstStyle/>
                    <a:p>
                      <a:r>
                        <a:rPr lang="is-IS" sz="900">
                          <a:solidFill>
                            <a:schemeClr val="tx1"/>
                          </a:solidFill>
                          <a:effectLst/>
                        </a:rPr>
                        <a:t>1955-11-22</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pt-BR" sz="900" b="1" i="1" u="none" strike="noStrike" dirty="0">
                          <a:solidFill>
                            <a:schemeClr val="tx1"/>
                          </a:solidFill>
                          <a:effectLst/>
                        </a:rPr>
                        <a:t>RDS-37</a:t>
                      </a:r>
                      <a:endParaRPr lang="pt-BR"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fi-FI" sz="900">
                          <a:solidFill>
                            <a:schemeClr val="tx1"/>
                          </a:solidFill>
                          <a:effectLst/>
                        </a:rPr>
                        <a:t>1,600</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USSR</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a:solidFill>
                            <a:schemeClr val="tx1"/>
                          </a:solidFill>
                          <a:effectLst/>
                        </a:rPr>
                        <a:t>First "staged" thermonuclear weapon test by the USSR (deployable)</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313132">
                <a:tc>
                  <a:txBody>
                    <a:bodyPr/>
                    <a:lstStyle/>
                    <a:p>
                      <a:r>
                        <a:rPr lang="fi-FI" sz="900">
                          <a:solidFill>
                            <a:schemeClr val="tx1"/>
                          </a:solidFill>
                          <a:effectLst/>
                        </a:rPr>
                        <a:t>1957-05-31</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b="1" i="1" u="none" strike="noStrike" dirty="0">
                          <a:solidFill>
                            <a:schemeClr val="tx1"/>
                          </a:solidFill>
                          <a:effectLst/>
                        </a:rPr>
                        <a:t>Orange Herald</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is-IS" sz="900">
                          <a:solidFill>
                            <a:schemeClr val="tx1"/>
                          </a:solidFill>
                          <a:effectLst/>
                        </a:rPr>
                        <a:t>720</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UK</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a:solidFill>
                            <a:schemeClr val="tx1"/>
                          </a:solidFill>
                          <a:effectLst/>
                        </a:rPr>
                        <a:t>Largest boosted fission weapon ever tested. Intended as a fallback "in megaton range" in case British thermonuclear development failed.</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189567">
                <a:tc>
                  <a:txBody>
                    <a:bodyPr/>
                    <a:lstStyle/>
                    <a:p>
                      <a:r>
                        <a:rPr lang="fi-FI" sz="900">
                          <a:solidFill>
                            <a:schemeClr val="tx1"/>
                          </a:solidFill>
                          <a:effectLst/>
                        </a:rPr>
                        <a:t>1957-11-08</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b="1" i="1" u="none" strike="noStrike" dirty="0">
                          <a:solidFill>
                            <a:schemeClr val="tx1"/>
                          </a:solidFill>
                          <a:effectLst/>
                        </a:rPr>
                        <a:t>Grapple X</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fi-FI" sz="900">
                          <a:solidFill>
                            <a:schemeClr val="tx1"/>
                          </a:solidFill>
                          <a:effectLst/>
                        </a:rPr>
                        <a:t>1,800</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UK</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a:solidFill>
                            <a:schemeClr val="tx1"/>
                          </a:solidFill>
                          <a:effectLst/>
                        </a:rPr>
                        <a:t>First (successful) "staged" thermonuclear weapon test by the UK</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139283">
                <a:tc>
                  <a:txBody>
                    <a:bodyPr/>
                    <a:lstStyle/>
                    <a:p>
                      <a:r>
                        <a:rPr lang="fi-FI" sz="900">
                          <a:solidFill>
                            <a:schemeClr val="tx1"/>
                          </a:solidFill>
                          <a:effectLst/>
                        </a:rPr>
                        <a:t>1960-02-13</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b="1" i="1" u="none" strike="noStrike" dirty="0" err="1">
                          <a:solidFill>
                            <a:schemeClr val="tx1"/>
                          </a:solidFill>
                          <a:effectLst/>
                        </a:rPr>
                        <a:t>Gerboise</a:t>
                      </a:r>
                      <a:r>
                        <a:rPr lang="en-US" sz="900" b="1" i="1" u="none" strike="noStrike" dirty="0">
                          <a:solidFill>
                            <a:schemeClr val="tx1"/>
                          </a:solidFill>
                          <a:effectLst/>
                        </a:rPr>
                        <a:t> </a:t>
                      </a:r>
                      <a:r>
                        <a:rPr lang="en-US" sz="900" b="1" i="1" u="none" strike="noStrike" dirty="0" err="1">
                          <a:solidFill>
                            <a:schemeClr val="tx1"/>
                          </a:solidFill>
                          <a:effectLst/>
                        </a:rPr>
                        <a:t>Bleue</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a:solidFill>
                            <a:schemeClr val="tx1"/>
                          </a:solidFill>
                          <a:effectLst/>
                        </a:rPr>
                        <a:t>70</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France</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a:solidFill>
                            <a:schemeClr val="tx1"/>
                          </a:solidFill>
                          <a:effectLst/>
                        </a:rPr>
                        <a:t>First fission weapon test by France</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198437">
                <a:tc>
                  <a:txBody>
                    <a:bodyPr/>
                    <a:lstStyle/>
                    <a:p>
                      <a:r>
                        <a:rPr lang="cs-CZ" sz="900">
                          <a:solidFill>
                            <a:schemeClr val="tx1"/>
                          </a:solidFill>
                          <a:effectLst/>
                        </a:rPr>
                        <a:t>1961-10-31</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b="1" i="1" u="none" strike="noStrike" dirty="0">
                          <a:solidFill>
                            <a:schemeClr val="tx1"/>
                          </a:solidFill>
                          <a:effectLst/>
                        </a:rPr>
                        <a:t>Tsar Bomba</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dirty="0">
                          <a:solidFill>
                            <a:schemeClr val="tx1"/>
                          </a:solidFill>
                          <a:effectLst/>
                        </a:rPr>
                        <a:t>50,000</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USSR</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dirty="0">
                          <a:solidFill>
                            <a:schemeClr val="tx1"/>
                          </a:solidFill>
                          <a:effectLst/>
                        </a:rPr>
                        <a:t>Largest thermonuclear weapon ever tested—scaled down from its initial 100 Mt design by 50%</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139283">
                <a:tc>
                  <a:txBody>
                    <a:bodyPr/>
                    <a:lstStyle/>
                    <a:p>
                      <a:r>
                        <a:rPr lang="cs-CZ" sz="900">
                          <a:solidFill>
                            <a:schemeClr val="tx1"/>
                          </a:solidFill>
                          <a:effectLst/>
                        </a:rPr>
                        <a:t>1964-10-16</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b="1" i="1" u="none" strike="noStrike" dirty="0">
                          <a:solidFill>
                            <a:schemeClr val="tx1"/>
                          </a:solidFill>
                          <a:effectLst/>
                        </a:rPr>
                        <a:t>596</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is-IS" sz="900">
                          <a:solidFill>
                            <a:schemeClr val="tx1"/>
                          </a:solidFill>
                          <a:effectLst/>
                        </a:rPr>
                        <a:t>22</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PR China</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a:solidFill>
                            <a:schemeClr val="tx1"/>
                          </a:solidFill>
                          <a:effectLst/>
                        </a:rPr>
                        <a:t>First fission weapon test by the People's Republic of China</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189567">
                <a:tc>
                  <a:txBody>
                    <a:bodyPr/>
                    <a:lstStyle/>
                    <a:p>
                      <a:r>
                        <a:rPr lang="fi-FI" sz="900">
                          <a:solidFill>
                            <a:schemeClr val="tx1"/>
                          </a:solidFill>
                          <a:effectLst/>
                        </a:rPr>
                        <a:t>1967-06-17</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b="1" i="1" u="none" strike="noStrike" dirty="0">
                          <a:solidFill>
                            <a:schemeClr val="tx1"/>
                          </a:solidFill>
                          <a:effectLst/>
                        </a:rPr>
                        <a:t>Test No. 6</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it-IT" sz="900">
                          <a:solidFill>
                            <a:schemeClr val="tx1"/>
                          </a:solidFill>
                          <a:effectLst/>
                        </a:rPr>
                        <a:t>3,300</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PR China</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a:solidFill>
                            <a:schemeClr val="tx1"/>
                          </a:solidFill>
                          <a:effectLst/>
                        </a:rPr>
                        <a:t>First "staged" thermonuclear weapon test by the People's Republic of China</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139283">
                <a:tc>
                  <a:txBody>
                    <a:bodyPr/>
                    <a:lstStyle/>
                    <a:p>
                      <a:r>
                        <a:rPr lang="is-IS" sz="900">
                          <a:solidFill>
                            <a:schemeClr val="tx1"/>
                          </a:solidFill>
                          <a:effectLst/>
                        </a:rPr>
                        <a:t>1968-08-24</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b="1" i="1" u="none" strike="noStrike" dirty="0">
                          <a:solidFill>
                            <a:schemeClr val="tx1"/>
                          </a:solidFill>
                          <a:effectLst/>
                        </a:rPr>
                        <a:t>Canopus</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fi-FI" sz="900">
                          <a:solidFill>
                            <a:schemeClr val="tx1"/>
                          </a:solidFill>
                          <a:effectLst/>
                        </a:rPr>
                        <a:t>2,600</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France</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a:solidFill>
                            <a:schemeClr val="tx1"/>
                          </a:solidFill>
                          <a:effectLst/>
                        </a:rPr>
                        <a:t>First "staged" thermonuclear weapon test by France</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139283">
                <a:tc>
                  <a:txBody>
                    <a:bodyPr/>
                    <a:lstStyle/>
                    <a:p>
                      <a:r>
                        <a:rPr lang="is-IS" sz="900">
                          <a:solidFill>
                            <a:schemeClr val="tx1"/>
                          </a:solidFill>
                          <a:effectLst/>
                        </a:rPr>
                        <a:t>1974-05-18</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b="1" i="1" u="none" strike="noStrike" dirty="0">
                          <a:solidFill>
                            <a:schemeClr val="tx1"/>
                          </a:solidFill>
                          <a:effectLst/>
                        </a:rPr>
                        <a:t>Smiling Buddha</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is-IS" sz="900">
                          <a:solidFill>
                            <a:schemeClr val="tx1"/>
                          </a:solidFill>
                          <a:effectLst/>
                        </a:rPr>
                        <a:t>12</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India</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a:solidFill>
                            <a:schemeClr val="tx1"/>
                          </a:solidFill>
                          <a:effectLst/>
                        </a:rPr>
                        <a:t>First fission nuclear explosive test by India</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251351">
                <a:tc>
                  <a:txBody>
                    <a:bodyPr/>
                    <a:lstStyle/>
                    <a:p>
                      <a:r>
                        <a:rPr lang="is-IS" sz="900">
                          <a:solidFill>
                            <a:schemeClr val="tx1"/>
                          </a:solidFill>
                          <a:effectLst/>
                        </a:rPr>
                        <a:t>1998-05-11</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b="1" i="1" u="none" strike="noStrike" dirty="0">
                          <a:solidFill>
                            <a:schemeClr val="tx1"/>
                          </a:solidFill>
                          <a:effectLst/>
                        </a:rPr>
                        <a:t>Pokhran-II</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fi-FI" sz="900">
                          <a:solidFill>
                            <a:schemeClr val="tx1"/>
                          </a:solidFill>
                          <a:effectLst/>
                        </a:rPr>
                        <a:t>45–50</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India</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a:solidFill>
                            <a:schemeClr val="tx1"/>
                          </a:solidFill>
                          <a:effectLst/>
                        </a:rPr>
                        <a:t>First potential fusion/boosted weapon test by India; first deployable fission weapon test by India</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139283">
                <a:tc>
                  <a:txBody>
                    <a:bodyPr/>
                    <a:lstStyle/>
                    <a:p>
                      <a:r>
                        <a:rPr lang="is-IS" sz="900">
                          <a:solidFill>
                            <a:schemeClr val="tx1"/>
                          </a:solidFill>
                          <a:effectLst/>
                        </a:rPr>
                        <a:t>1998-05-28</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b="1" i="1" u="none" strike="noStrike" dirty="0" err="1">
                          <a:solidFill>
                            <a:schemeClr val="tx1"/>
                          </a:solidFill>
                          <a:effectLst/>
                        </a:rPr>
                        <a:t>Chagai</a:t>
                      </a:r>
                      <a:r>
                        <a:rPr lang="en-US" sz="900" b="1" i="1" u="none" strike="noStrike" dirty="0">
                          <a:solidFill>
                            <a:schemeClr val="tx1"/>
                          </a:solidFill>
                          <a:effectLst/>
                        </a:rPr>
                        <a:t>-I</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pt-BR" sz="900">
                          <a:solidFill>
                            <a:schemeClr val="tx1"/>
                          </a:solidFill>
                          <a:effectLst/>
                        </a:rPr>
                        <a:t>40</a:t>
                      </a:r>
                      <a:r>
                        <a:rPr lang="pt-BR" sz="900" b="0" i="0" u="none" strike="noStrike" baseline="30000">
                          <a:solidFill>
                            <a:schemeClr val="tx1"/>
                          </a:solidFill>
                          <a:effectLst/>
                          <a:hlinkClick r:id="rId3"/>
                        </a:rPr>
                        <a:t>[11]</a:t>
                      </a:r>
                      <a:endParaRPr lang="pt-BR" sz="90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Pakistan</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a:solidFill>
                            <a:schemeClr val="tx1"/>
                          </a:solidFill>
                          <a:effectLst/>
                        </a:rPr>
                        <a:t>First fission weapon (boosted) test by Pakistan</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268283">
                <a:tc>
                  <a:txBody>
                    <a:bodyPr/>
                    <a:lstStyle/>
                    <a:p>
                      <a:r>
                        <a:rPr lang="is-IS" sz="900">
                          <a:solidFill>
                            <a:schemeClr val="tx1"/>
                          </a:solidFill>
                          <a:effectLst/>
                        </a:rPr>
                        <a:t>2006-10-09</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b="1" i="1" u="none" strike="noStrike" dirty="0">
                          <a:solidFill>
                            <a:schemeClr val="tx1"/>
                          </a:solidFill>
                          <a:effectLst/>
                        </a:rPr>
                        <a:t>2006 North Korean nuclear test</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a:solidFill>
                            <a:schemeClr val="tx1"/>
                          </a:solidFill>
                          <a:effectLst/>
                        </a:rPr>
                        <a:t>under 1</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North Korea</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a:solidFill>
                            <a:schemeClr val="tx1"/>
                          </a:solidFill>
                          <a:effectLst/>
                        </a:rPr>
                        <a:t>First fission weapon test by North Korea (plutonium-based)</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268283">
                <a:tc>
                  <a:txBody>
                    <a:bodyPr/>
                    <a:lstStyle/>
                    <a:p>
                      <a:r>
                        <a:rPr lang="fi-FI" sz="900">
                          <a:solidFill>
                            <a:schemeClr val="tx1"/>
                          </a:solidFill>
                          <a:effectLst/>
                        </a:rPr>
                        <a:t>2017-09-03</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b="1" i="1" u="none" strike="noStrike" dirty="0">
                          <a:solidFill>
                            <a:schemeClr val="tx1"/>
                          </a:solidFill>
                          <a:effectLst/>
                        </a:rPr>
                        <a:t>2017 North Korean nuclear test</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fi-FI" sz="900">
                          <a:solidFill>
                            <a:schemeClr val="tx1"/>
                          </a:solidFill>
                          <a:effectLst/>
                        </a:rPr>
                        <a:t>200–300</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u="none" strike="noStrike" dirty="0">
                          <a:solidFill>
                            <a:schemeClr val="tx1"/>
                          </a:solidFill>
                          <a:effectLst/>
                        </a:rPr>
                        <a:t>North Korea</a:t>
                      </a:r>
                      <a:endParaRPr lang="en-US" sz="900" dirty="0">
                        <a:solidFill>
                          <a:schemeClr val="tx1"/>
                        </a:solidFill>
                        <a:effectLst/>
                      </a:endParaRP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900" dirty="0">
                          <a:solidFill>
                            <a:schemeClr val="tx1"/>
                          </a:solidFill>
                          <a:effectLst/>
                        </a:rPr>
                        <a:t>First "staged" thermonuclear weapon test claimed by North Korea</a:t>
                      </a:r>
                    </a:p>
                  </a:txBody>
                  <a:tcPr marL="10933" marR="10933" marT="5467" marB="5467"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bl>
          </a:graphicData>
        </a:graphic>
      </p:graphicFrame>
    </p:spTree>
    <p:extLst>
      <p:ext uri="{BB962C8B-B14F-4D97-AF65-F5344CB8AC3E}">
        <p14:creationId xmlns:p14="http://schemas.microsoft.com/office/powerpoint/2010/main" val="6935314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0072" y="0"/>
            <a:ext cx="10131856" cy="6858000"/>
          </a:xfrm>
          <a:prstGeom prst="rect">
            <a:avLst/>
          </a:prstGeom>
        </p:spPr>
      </p:pic>
    </p:spTree>
    <p:extLst>
      <p:ext uri="{BB962C8B-B14F-4D97-AF65-F5344CB8AC3E}">
        <p14:creationId xmlns:p14="http://schemas.microsoft.com/office/powerpoint/2010/main" val="840300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62500" lnSpcReduction="20000"/>
          </a:bodyPr>
          <a:lstStyle/>
          <a:p>
            <a:pPr marL="0" indent="0">
              <a:lnSpc>
                <a:spcPct val="120000"/>
              </a:lnSpc>
              <a:buNone/>
            </a:pPr>
            <a:r>
              <a:rPr lang="en-US" dirty="0"/>
              <a:t>Francis Mackey, </a:t>
            </a:r>
            <a:r>
              <a:rPr lang="en-US" dirty="0" smtClean="0"/>
              <a:t>the captain of the </a:t>
            </a:r>
            <a:r>
              <a:rPr lang="en-US" i="1" dirty="0" smtClean="0"/>
              <a:t>Mont-Blanc</a:t>
            </a:r>
            <a:r>
              <a:rPr lang="en-US" dirty="0" smtClean="0"/>
              <a:t> </a:t>
            </a:r>
            <a:r>
              <a:rPr lang="en-US" dirty="0"/>
              <a:t>had asked about "special protections" such as a guard ship, given the </a:t>
            </a:r>
            <a:r>
              <a:rPr lang="en-US" i="1" dirty="0"/>
              <a:t>Mont-Blanc's</a:t>
            </a:r>
            <a:r>
              <a:rPr lang="en-US" dirty="0"/>
              <a:t> cargo, but no protections were put in </a:t>
            </a:r>
            <a:r>
              <a:rPr lang="en-US" dirty="0" smtClean="0"/>
              <a:t>place.</a:t>
            </a:r>
            <a:endParaRPr lang="en-US" dirty="0"/>
          </a:p>
          <a:p>
            <a:pPr marL="0" indent="0">
              <a:lnSpc>
                <a:spcPct val="120000"/>
              </a:lnSpc>
              <a:buNone/>
            </a:pPr>
            <a:r>
              <a:rPr lang="en-US" dirty="0" smtClean="0"/>
              <a:t>Mont-Blanc started moving at 7:30 am on 6 December and was the second ship to enter the </a:t>
            </a:r>
            <a:r>
              <a:rPr lang="en-US" dirty="0" err="1" smtClean="0"/>
              <a:t>harbour</a:t>
            </a:r>
            <a:r>
              <a:rPr lang="en-US" dirty="0" smtClean="0"/>
              <a:t> as the anti-submarine net between Georges Island and Pier 21 opened for the morning. </a:t>
            </a:r>
          </a:p>
          <a:p>
            <a:pPr marL="0" indent="0">
              <a:lnSpc>
                <a:spcPct val="120000"/>
              </a:lnSpc>
              <a:buNone/>
            </a:pPr>
            <a:r>
              <a:rPr lang="en-US" dirty="0" smtClean="0"/>
              <a:t>Mont-Blanc headed towards Bedford Basin on the Dartmouth side of the </a:t>
            </a:r>
            <a:r>
              <a:rPr lang="en-US" dirty="0" err="1" smtClean="0"/>
              <a:t>harbour</a:t>
            </a:r>
            <a:r>
              <a:rPr lang="en-US" dirty="0" smtClean="0"/>
              <a:t>. He first spotted Imo when she was about 0.75 miles away and became concerned as her path appeared to be heading towards his ship's starboard side, as if to cut him off. </a:t>
            </a:r>
          </a:p>
          <a:p>
            <a:pPr marL="0" indent="0">
              <a:lnSpc>
                <a:spcPct val="120000"/>
              </a:lnSpc>
              <a:buNone/>
            </a:pPr>
            <a:r>
              <a:rPr lang="en-US" dirty="0" smtClean="0"/>
              <a:t>Mackey gave a short blast of his ship's signal whistle to indicate that he had the right of way but was met with two short blasts from Imo, indicating that the approaching vessel would not yield its position. </a:t>
            </a:r>
          </a:p>
          <a:p>
            <a:pPr marL="0" indent="0">
              <a:lnSpc>
                <a:spcPct val="120000"/>
              </a:lnSpc>
              <a:buNone/>
            </a:pPr>
            <a:r>
              <a:rPr lang="en-US" dirty="0" smtClean="0"/>
              <a:t>The captain ordered Mont-Blanc to halt her engines and angle slightly to starboard, closer to the Dartmouth side of the Narrows. He let out another single blast of his whistle, hoping the other vessel would likewise move to starboard but was again met with a double-blast.</a:t>
            </a:r>
            <a:endParaRPr lang="en-US" dirty="0"/>
          </a:p>
        </p:txBody>
      </p:sp>
    </p:spTree>
    <p:extLst>
      <p:ext uri="{BB962C8B-B14F-4D97-AF65-F5344CB8AC3E}">
        <p14:creationId xmlns:p14="http://schemas.microsoft.com/office/powerpoint/2010/main" val="2603093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pPr marL="0" indent="0">
              <a:lnSpc>
                <a:spcPct val="120000"/>
              </a:lnSpc>
              <a:buNone/>
            </a:pPr>
            <a:r>
              <a:rPr lang="en-US" dirty="0" smtClean="0"/>
              <a:t>Both ships had cut their engines by this point, but their momentum carried them right on top of each other at slow speed. Unable to ground his ship for fear of a shock that would set off his explosive cargo, Mackey ordered Mont-Blanc to steer hard to port and crossed the bow of Imo in a last-second bid to avoid a collision. The two ships were almost parallel to each other, when Imo suddenly sent out three signal blasts, indicating the ship was reversing its engines. The combination of the </a:t>
            </a:r>
            <a:r>
              <a:rPr lang="en-US" dirty="0" err="1" smtClean="0"/>
              <a:t>cargoless</a:t>
            </a:r>
            <a:r>
              <a:rPr lang="en-US" dirty="0" smtClean="0"/>
              <a:t> ship's height in the water and the transverse thrust of her right-hand propeller caused the ship's head to swing into Mont-Blanc. Imo's prow pushed into the hold of Mont Blanc.</a:t>
            </a:r>
          </a:p>
          <a:p>
            <a:pPr marL="0" indent="0">
              <a:lnSpc>
                <a:spcPct val="120000"/>
              </a:lnSpc>
              <a:buNone/>
            </a:pPr>
            <a:r>
              <a:rPr lang="en-US" dirty="0" smtClean="0"/>
              <a:t>The damage to Mont Blanc was not severe, but barrels of deck cargo toppled and broke open. This flooded the deck with </a:t>
            </a:r>
            <a:r>
              <a:rPr lang="en-US" dirty="0" err="1" smtClean="0"/>
              <a:t>benzol</a:t>
            </a:r>
            <a:r>
              <a:rPr lang="en-US" dirty="0" smtClean="0"/>
              <a:t> that quickly flowed into the hold. </a:t>
            </a:r>
          </a:p>
          <a:p>
            <a:pPr marL="0" indent="0">
              <a:lnSpc>
                <a:spcPct val="120000"/>
              </a:lnSpc>
              <a:buNone/>
            </a:pPr>
            <a:r>
              <a:rPr lang="en-US" dirty="0" smtClean="0"/>
              <a:t>As Imo's engines kicked in, she disengaged, which created sparks inside Mont-Blanc's hull. These ignited the </a:t>
            </a:r>
            <a:r>
              <a:rPr lang="en-US" dirty="0" err="1" smtClean="0"/>
              <a:t>vapours</a:t>
            </a:r>
            <a:r>
              <a:rPr lang="en-US" dirty="0" smtClean="0"/>
              <a:t> from the </a:t>
            </a:r>
            <a:r>
              <a:rPr lang="en-US" dirty="0" err="1" smtClean="0"/>
              <a:t>benzol</a:t>
            </a:r>
            <a:r>
              <a:rPr lang="en-US" dirty="0" smtClean="0"/>
              <a:t>. A fire started at the water line and travelled quickly up the side of the ship. </a:t>
            </a:r>
            <a:endParaRPr lang="en-US" dirty="0"/>
          </a:p>
        </p:txBody>
      </p:sp>
    </p:spTree>
    <p:extLst>
      <p:ext uri="{BB962C8B-B14F-4D97-AF65-F5344CB8AC3E}">
        <p14:creationId xmlns:p14="http://schemas.microsoft.com/office/powerpoint/2010/main" val="20456585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marL="0" indent="0">
              <a:lnSpc>
                <a:spcPct val="100000"/>
              </a:lnSpc>
              <a:buNone/>
            </a:pPr>
            <a:r>
              <a:rPr lang="en-US" dirty="0" smtClean="0"/>
              <a:t>At 9:04:35 am the out-of-control fire on board Mont-Blanc set off her cargo of high explosives. The ship was completely blown apart and a powerful blast wave radiated away from the explosion at more than 1km/s.</a:t>
            </a:r>
          </a:p>
          <a:p>
            <a:pPr marL="0" indent="0">
              <a:lnSpc>
                <a:spcPct val="100000"/>
              </a:lnSpc>
              <a:buNone/>
            </a:pPr>
            <a:r>
              <a:rPr lang="en-US" dirty="0" smtClean="0"/>
              <a:t>Temperatures of 5,000 °C and pressures of thousands of atmospheres accompanied the moment of detonation at the centre of the explosion. </a:t>
            </a:r>
          </a:p>
          <a:p>
            <a:pPr marL="0" indent="0">
              <a:lnSpc>
                <a:spcPct val="100000"/>
              </a:lnSpc>
              <a:buNone/>
            </a:pPr>
            <a:r>
              <a:rPr lang="en-US" dirty="0" smtClean="0"/>
              <a:t>Mont-Blanc's forward 90-mm gun landed approximately 5.6km north of the explosion site .</a:t>
            </a:r>
            <a:endParaRPr lang="en-US" dirty="0"/>
          </a:p>
          <a:p>
            <a:pPr marL="0" indent="0">
              <a:lnSpc>
                <a:spcPct val="100000"/>
              </a:lnSpc>
              <a:buNone/>
            </a:pPr>
            <a:r>
              <a:rPr lang="en-US" dirty="0" smtClean="0"/>
              <a:t>Mont-Blanc's anchor, weighing half a ton, landed 3.2km south.</a:t>
            </a:r>
            <a:endParaRPr lang="en-US" dirty="0"/>
          </a:p>
        </p:txBody>
      </p:sp>
    </p:spTree>
    <p:extLst>
      <p:ext uri="{BB962C8B-B14F-4D97-AF65-F5344CB8AC3E}">
        <p14:creationId xmlns:p14="http://schemas.microsoft.com/office/powerpoint/2010/main" val="702102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31231" y="-195523"/>
            <a:ext cx="10212629" cy="7053523"/>
          </a:xfrm>
          <a:prstGeom prst="rect">
            <a:avLst/>
          </a:prstGeom>
        </p:spPr>
      </p:pic>
    </p:spTree>
    <p:extLst>
      <p:ext uri="{BB962C8B-B14F-4D97-AF65-F5344CB8AC3E}">
        <p14:creationId xmlns:p14="http://schemas.microsoft.com/office/powerpoint/2010/main" val="8488179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TotalTime>
  <Words>669</Words>
  <Application>Microsoft Macintosh PowerPoint</Application>
  <PresentationFormat>Widescreen</PresentationFormat>
  <Paragraphs>197</Paragraphs>
  <Slides>16</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Calibri</vt:lpstr>
      <vt:lpstr>Calibri Light</vt:lpstr>
      <vt:lpstr>Arial</vt:lpstr>
      <vt:lpstr>Office Theme</vt:lpstr>
      <vt:lpstr>Halifax Explosion</vt:lpstr>
      <vt:lpstr>Halifax Explosion</vt:lpstr>
      <vt:lpstr>Largest Conventional Explosions</vt:lpstr>
      <vt:lpstr>Nuclear explosions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Destruction and loss of life</vt:lpstr>
      <vt:lpstr>Legacy</vt:lpstr>
      <vt:lpstr>Legacy</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Halifax Explosion</dc:title>
  <dc:creator>Microsoft Office User</dc:creator>
  <cp:lastModifiedBy>Microsoft Office User</cp:lastModifiedBy>
  <cp:revision>6</cp:revision>
  <dcterms:created xsi:type="dcterms:W3CDTF">2019-12-12T13:39:44Z</dcterms:created>
  <dcterms:modified xsi:type="dcterms:W3CDTF">2019-12-12T18:38:14Z</dcterms:modified>
</cp:coreProperties>
</file>